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"/>
  </p:sldMasterIdLst>
  <p:notesMasterIdLst>
    <p:notesMasterId r:id="rId32"/>
  </p:notesMasterIdLst>
  <p:handoutMasterIdLst>
    <p:handoutMasterId r:id="rId33"/>
  </p:handoutMasterIdLst>
  <p:sldIdLst>
    <p:sldId id="256" r:id="rId2"/>
    <p:sldId id="304" r:id="rId3"/>
    <p:sldId id="305" r:id="rId4"/>
    <p:sldId id="306" r:id="rId5"/>
    <p:sldId id="257" r:id="rId6"/>
    <p:sldId id="284" r:id="rId7"/>
    <p:sldId id="302" r:id="rId8"/>
    <p:sldId id="303" r:id="rId9"/>
    <p:sldId id="312" r:id="rId10"/>
    <p:sldId id="315" r:id="rId11"/>
    <p:sldId id="314" r:id="rId12"/>
    <p:sldId id="313" r:id="rId13"/>
    <p:sldId id="321" r:id="rId14"/>
    <p:sldId id="309" r:id="rId15"/>
    <p:sldId id="311" r:id="rId16"/>
    <p:sldId id="323" r:id="rId17"/>
    <p:sldId id="277" r:id="rId18"/>
    <p:sldId id="260" r:id="rId19"/>
    <p:sldId id="261" r:id="rId20"/>
    <p:sldId id="262" r:id="rId21"/>
    <p:sldId id="319" r:id="rId22"/>
    <p:sldId id="316" r:id="rId23"/>
    <p:sldId id="322" r:id="rId24"/>
    <p:sldId id="317" r:id="rId25"/>
    <p:sldId id="318" r:id="rId26"/>
    <p:sldId id="320" r:id="rId27"/>
    <p:sldId id="286" r:id="rId28"/>
    <p:sldId id="300" r:id="rId29"/>
    <p:sldId id="287" r:id="rId30"/>
    <p:sldId id="288" r:id="rId31"/>
  </p:sldIdLst>
  <p:sldSz cx="9144000" cy="6858000" type="screen4x3"/>
  <p:notesSz cx="6746875" cy="9913938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8865" autoAdjust="0"/>
  </p:normalViewPr>
  <p:slideViewPr>
    <p:cSldViewPr>
      <p:cViewPr varScale="1">
        <p:scale>
          <a:sx n="115" d="100"/>
          <a:sy n="115" d="100"/>
        </p:scale>
        <p:origin x="149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52689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gif>
</file>

<file path=ppt/media/image14.JPG>
</file>

<file path=ppt/media/image15.JPG>
</file>

<file path=ppt/media/image16.jpg>
</file>

<file path=ppt/media/image16.png>
</file>

<file path=ppt/media/image17.png>
</file>

<file path=ppt/media/image170.png>
</file>

<file path=ppt/media/image18.jpeg>
</file>

<file path=ppt/media/image18.png>
</file>

<file path=ppt/media/image180.pn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gif>
</file>

<file path=ppt/media/image25.jpeg>
</file>

<file path=ppt/media/image25.png>
</file>

<file path=ppt/media/image26.jpg>
</file>

<file path=ppt/media/image27.png>
</file>

<file path=ppt/media/image28.JPG>
</file>

<file path=ppt/media/image29.JPG>
</file>

<file path=ppt/media/image3.png>
</file>

<file path=ppt/media/image30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0113" y="4713288"/>
            <a:ext cx="4946650" cy="417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notes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4819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55688" y="865188"/>
            <a:ext cx="4635500" cy="347503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</p:spTree>
    <p:extLst>
      <p:ext uri="{BB962C8B-B14F-4D97-AF65-F5344CB8AC3E}">
        <p14:creationId xmlns:p14="http://schemas.microsoft.com/office/powerpoint/2010/main" val="31150652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3584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 cap="flat"/>
        </p:spPr>
      </p:sp>
    </p:spTree>
    <p:extLst>
      <p:ext uri="{BB962C8B-B14F-4D97-AF65-F5344CB8AC3E}">
        <p14:creationId xmlns:p14="http://schemas.microsoft.com/office/powerpoint/2010/main" val="1367665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487415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1">
              <a:spcBef>
                <a:spcPct val="0"/>
              </a:spcBef>
            </a:pPr>
            <a:r>
              <a:rPr lang="en-AU" altLang="en-US" sz="2400" smtClean="0"/>
              <a:t>A successful engineer must be able to communicate his findings and ideas to others.</a:t>
            </a:r>
          </a:p>
          <a:p>
            <a:pPr lvl="1">
              <a:spcBef>
                <a:spcPct val="0"/>
              </a:spcBef>
            </a:pPr>
            <a:r>
              <a:rPr lang="en-AU" altLang="en-US" sz="2400" smtClean="0"/>
              <a:t>Engineers are in need of communication more than most other professionals.</a:t>
            </a:r>
          </a:p>
          <a:p>
            <a:pPr lvl="1">
              <a:spcBef>
                <a:spcPct val="0"/>
              </a:spcBef>
            </a:pPr>
            <a:r>
              <a:rPr lang="en-AU" altLang="en-US" sz="2400" smtClean="0"/>
              <a:t>Clear presentations and reports brings an engineer to the attention of the project leader and management.</a:t>
            </a:r>
          </a:p>
          <a:p>
            <a:pPr>
              <a:spcBef>
                <a:spcPct val="0"/>
              </a:spcBef>
              <a:spcAft>
                <a:spcPts val="300"/>
              </a:spcAft>
            </a:pPr>
            <a:r>
              <a:rPr lang="en-AU" altLang="en-US" sz="2400" b="1" i="1" smtClean="0">
                <a:latin typeface="Times New Roman" panose="02020603050405020304" pitchFamily="18" charset="0"/>
              </a:rPr>
              <a:t>The purpose : transmission &amp; reception of information</a:t>
            </a:r>
          </a:p>
          <a:p>
            <a:pPr lvl="1">
              <a:spcBef>
                <a:spcPct val="0"/>
              </a:spcBef>
            </a:pPr>
            <a:r>
              <a:rPr lang="en-AU" altLang="en-US" sz="2400" smtClean="0"/>
              <a:t>It is most important not to disregard the receiver of information.</a:t>
            </a:r>
          </a:p>
          <a:p>
            <a:pPr lvl="1">
              <a:spcBef>
                <a:spcPct val="0"/>
              </a:spcBef>
            </a:pPr>
            <a:r>
              <a:rPr lang="en-AU" altLang="en-US" sz="2400" smtClean="0"/>
              <a:t>Information must be in a form that can be understood by the receiver</a:t>
            </a:r>
            <a:r>
              <a:rPr lang="en-AU" altLang="en-US" sz="2800" smtClean="0"/>
              <a:t>.</a:t>
            </a:r>
          </a:p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247225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988258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</a:pP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892847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428861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6086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76102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057275" y="865188"/>
            <a:ext cx="4632325" cy="3475037"/>
          </a:xfrm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661934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3526" cy="6867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943476" y="2179795"/>
            <a:ext cx="3971924" cy="1435859"/>
          </a:xfrm>
        </p:spPr>
        <p:txBody>
          <a:bodyPr/>
          <a:lstStyle>
            <a:lvl1pPr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943476" y="3803349"/>
            <a:ext cx="3971924" cy="1053877"/>
          </a:xfrm>
        </p:spPr>
        <p:txBody>
          <a:bodyPr/>
          <a:lstStyle>
            <a:lvl1pPr>
              <a:defRPr sz="14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943476" y="5524491"/>
            <a:ext cx="3971924" cy="275722"/>
          </a:xfrm>
        </p:spPr>
        <p:txBody>
          <a:bodyPr/>
          <a:lstStyle>
            <a:lvl1pPr>
              <a:defRPr sz="1400" b="1" cap="none" baseline="0">
                <a:solidFill>
                  <a:schemeClr val="bg1"/>
                </a:solidFill>
              </a:defRPr>
            </a:lvl1pPr>
          </a:lstStyle>
          <a:p>
            <a:pPr lvl="0"/>
            <a:fld id="{E4A4DB07-D2A3-46F3-BCDB-884E2CB2F511}" type="datetime2">
              <a:rPr lang="en-US" smtClean="0"/>
              <a:t>Wednesday, October 08, 2014</a:t>
            </a:fld>
            <a:endParaRPr lang="en-US" dirty="0" smtClean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943476" y="5843398"/>
            <a:ext cx="3971924" cy="275722"/>
          </a:xfrm>
        </p:spPr>
        <p:txBody>
          <a:bodyPr/>
          <a:lstStyle>
            <a:lvl1pPr>
              <a:defRPr sz="14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8172400" y="6422965"/>
            <a:ext cx="220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B2A1B34-DDB3-4A1A-A3C1-A40FD4D1F84E}" type="slidenum">
              <a:rPr lang="en-GB" smtClean="0"/>
              <a:t>‹#›</a:t>
            </a:fld>
            <a:r>
              <a:rPr lang="en-GB" dirty="0" smtClean="0"/>
              <a:t>/14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6366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342900" indent="-342900">
              <a:buClr>
                <a:srgbClr val="C20024"/>
              </a:buClr>
              <a:buSzPct val="90000"/>
              <a:buFont typeface="Arial" panose="020B0604020202020204" pitchFamily="34" charset="0"/>
              <a:buChar char="•"/>
              <a:defRPr baseline="0">
                <a:latin typeface="Century Gothic" panose="020B0502020202020204" pitchFamily="34" charset="0"/>
              </a:defRPr>
            </a:lvl1pPr>
            <a:lvl2pPr>
              <a:buClr>
                <a:srgbClr val="C00000"/>
              </a:buClr>
              <a:buSzPct val="80000"/>
              <a:defRPr>
                <a:latin typeface="Century Gothic" panose="020B0502020202020204" pitchFamily="34" charset="0"/>
              </a:defRPr>
            </a:lvl2pPr>
            <a:lvl3pPr>
              <a:defRPr>
                <a:latin typeface="Century Gothic" panose="020B0502020202020204" pitchFamily="34" charset="0"/>
              </a:defRPr>
            </a:lvl3pPr>
            <a:lvl4pPr>
              <a:buClr>
                <a:srgbClr val="C20024"/>
              </a:buClr>
              <a:defRPr>
                <a:latin typeface="Century Gothic" panose="020B0502020202020204" pitchFamily="34" charset="0"/>
              </a:defRPr>
            </a:lvl4pPr>
            <a:lvl5pPr marL="1004888" indent="0">
              <a:buNone/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2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172400" y="6460110"/>
            <a:ext cx="220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B2A1B34-DDB3-4A1A-A3C1-A40FD4D1F84E}" type="slidenum">
              <a:rPr lang="en-GB" smtClean="0">
                <a:solidFill>
                  <a:schemeClr val="bg1"/>
                </a:solidFill>
              </a:rPr>
              <a:t>‹#›</a:t>
            </a:fld>
            <a:r>
              <a:rPr lang="en-GB" dirty="0" smtClean="0">
                <a:solidFill>
                  <a:schemeClr val="bg1"/>
                </a:solidFill>
              </a:rPr>
              <a:t>/14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72075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Date Placeholder 9"/>
          <p:cNvSpPr>
            <a:spLocks noGrp="1"/>
          </p:cNvSpPr>
          <p:nvPr>
            <p:ph type="dt" sz="half" idx="13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172400" y="6452779"/>
            <a:ext cx="220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B2A1B34-DDB3-4A1A-A3C1-A40FD4D1F84E}" type="slidenum">
              <a:rPr lang="en-GB" smtClean="0">
                <a:solidFill>
                  <a:schemeClr val="bg1"/>
                </a:solidFill>
              </a:rPr>
              <a:t>‹#›</a:t>
            </a:fld>
            <a:r>
              <a:rPr lang="en-GB" dirty="0" smtClean="0">
                <a:solidFill>
                  <a:schemeClr val="bg1"/>
                </a:solidFill>
              </a:rPr>
              <a:t>/14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705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3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7707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Date Placeholder 9"/>
          <p:cNvSpPr>
            <a:spLocks noGrp="1"/>
          </p:cNvSpPr>
          <p:nvPr>
            <p:ph type="dt" sz="half" idx="2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997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9"/>
          <p:cNvSpPr>
            <a:spLocks noGrp="1"/>
          </p:cNvSpPr>
          <p:nvPr>
            <p:ph type="dt" sz="half" idx="2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8172400" y="6425555"/>
            <a:ext cx="220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B2A1B34-DDB3-4A1A-A3C1-A40FD4D1F84E}" type="slidenum">
              <a:rPr lang="en-GB" smtClean="0"/>
              <a:t>‹#›</a:t>
            </a:fld>
            <a:r>
              <a:rPr lang="en-GB" dirty="0" smtClean="0"/>
              <a:t>/14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49172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3525" cy="686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4495800" y="5162550"/>
            <a:ext cx="48514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nstantia" panose="02030602050306030303" pitchFamily="18" charset="0"/>
              </a:defRPr>
            </a:lvl9pPr>
          </a:lstStyle>
          <a:p>
            <a:pPr eaLnBrk="1" hangingPunct="1"/>
            <a:r>
              <a:rPr lang="tr-TR" sz="2200" b="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Thank you for your attention</a:t>
            </a:r>
            <a:r>
              <a:rPr lang="en-US" sz="2200" b="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</a:t>
            </a:r>
            <a:endParaRPr lang="en-US" sz="2200" b="0" dirty="0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8147732" y="6425631"/>
            <a:ext cx="220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B2A1B34-DDB3-4A1A-A3C1-A40FD4D1F84E}" type="slidenum">
              <a:rPr lang="en-GB" smtClean="0"/>
              <a:t>‹#›</a:t>
            </a:fld>
            <a:r>
              <a:rPr lang="en-GB" dirty="0" smtClean="0"/>
              <a:t>/14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5540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8100392" y="6453336"/>
            <a:ext cx="220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B2A1B34-DDB3-4A1A-A3C1-A40FD4D1F84E}" type="slidenum">
              <a:rPr lang="en-GB" smtClean="0"/>
              <a:t>‹#›</a:t>
            </a:fld>
            <a:r>
              <a:rPr lang="en-GB" dirty="0" smtClean="0"/>
              <a:t>/14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5198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8"/>
          <p:cNvGrpSpPr>
            <a:grpSpLocks/>
          </p:cNvGrpSpPr>
          <p:nvPr/>
        </p:nvGrpSpPr>
        <p:grpSpPr bwMode="auto">
          <a:xfrm>
            <a:off x="0" y="6523038"/>
            <a:ext cx="9144000" cy="334962"/>
            <a:chOff x="0" y="6522510"/>
            <a:chExt cx="9144000" cy="335489"/>
          </a:xfrm>
        </p:grpSpPr>
        <p:sp>
          <p:nvSpPr>
            <p:cNvPr id="16" name="Rectangle 15"/>
            <p:cNvSpPr/>
            <p:nvPr userDrawn="1"/>
          </p:nvSpPr>
          <p:spPr>
            <a:xfrm>
              <a:off x="0" y="6522510"/>
              <a:ext cx="9144000" cy="335489"/>
            </a:xfrm>
            <a:prstGeom prst="rect">
              <a:avLst/>
            </a:prstGeom>
            <a:solidFill>
              <a:srgbClr val="C20024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pic>
          <p:nvPicPr>
            <p:cNvPr id="1034" name="Picture 14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50597" y="6573313"/>
              <a:ext cx="407670" cy="266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Freeform 6"/>
          <p:cNvSpPr>
            <a:spLocks/>
          </p:cNvSpPr>
          <p:nvPr/>
        </p:nvSpPr>
        <p:spPr bwMode="auto">
          <a:xfrm>
            <a:off x="-9525" y="-7938"/>
            <a:ext cx="9163050" cy="104140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1028" name="Title Placeholder 8"/>
          <p:cNvSpPr>
            <a:spLocks noGrp="1"/>
          </p:cNvSpPr>
          <p:nvPr>
            <p:ph type="title"/>
          </p:nvPr>
        </p:nvSpPr>
        <p:spPr bwMode="auto">
          <a:xfrm>
            <a:off x="457200" y="338138"/>
            <a:ext cx="8229600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9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430338"/>
            <a:ext cx="8229600" cy="498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199" y="6523038"/>
            <a:ext cx="4000501" cy="26670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50">
                <a:solidFill>
                  <a:srgbClr val="F2F2F2"/>
                </a:solidFill>
                <a:latin typeface="Century Gothic" panose="020B0502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8179257" y="6459686"/>
            <a:ext cx="220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B2A1B34-DDB3-4A1A-A3C1-A40FD4D1F84E}" type="slidenum">
              <a:rPr lang="en-GB" smtClean="0"/>
              <a:t>‹#›</a:t>
            </a:fld>
            <a:r>
              <a:rPr lang="en-GB" dirty="0" smtClean="0"/>
              <a:t>/14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9372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kern="1200">
          <a:solidFill>
            <a:srgbClr val="595959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595959"/>
          </a:solidFill>
          <a:latin typeface="Calibri (Headings)"/>
          <a:ea typeface="Calibri (Headings)"/>
          <a:cs typeface="Calibri (Headings)"/>
        </a:defRPr>
      </a:lvl9pPr>
    </p:titleStyle>
    <p:bodyStyle>
      <a:lvl1pPr algn="l" rtl="0" eaLnBrk="1" fontAlgn="base" hangingPunct="1">
        <a:spcBef>
          <a:spcPct val="20000"/>
        </a:spcBef>
        <a:spcAft>
          <a:spcPct val="0"/>
        </a:spcAft>
        <a:buClr>
          <a:srgbClr val="0BD0D9"/>
        </a:buClr>
        <a:buSzPct val="95000"/>
        <a:buFont typeface="Wingdings 2" panose="05020102010507070707" pitchFamily="18" charset="2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Arial"/>
        </a:defRPr>
      </a:lvl1pPr>
      <a:lvl2pPr marL="639763" indent="-457200" algn="l" rtl="0" eaLnBrk="1" fontAlgn="base" hangingPunct="1">
        <a:spcBef>
          <a:spcPts val="438"/>
        </a:spcBef>
        <a:spcAft>
          <a:spcPct val="0"/>
        </a:spcAft>
        <a:buClr>
          <a:schemeClr val="accent1"/>
        </a:buClr>
        <a:buSzPct val="85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Century Gothic" panose="020B0502020202020204" pitchFamily="34" charset="0"/>
          <a:ea typeface="+mn-ea"/>
          <a:cs typeface="Arial"/>
        </a:defRPr>
      </a:lvl2pPr>
      <a:lvl3pPr marL="914400" indent="-4572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Century Gothic" panose="020B0502020202020204" pitchFamily="34" charset="0"/>
          <a:ea typeface="+mn-ea"/>
          <a:cs typeface="Arial"/>
        </a:defRPr>
      </a:lvl3pPr>
      <a:lvl4pPr marL="1187450" indent="-457200" algn="l" rtl="0" eaLnBrk="1" fontAlgn="base" hangingPunct="1">
        <a:spcBef>
          <a:spcPct val="20000"/>
        </a:spcBef>
        <a:spcAft>
          <a:spcPct val="0"/>
        </a:spcAft>
        <a:buClr>
          <a:srgbClr val="0BD0D9"/>
        </a:buClr>
        <a:buSzPct val="65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Century Gothic" panose="020B0502020202020204" pitchFamily="34" charset="0"/>
          <a:ea typeface="+mn-ea"/>
          <a:cs typeface="Arial"/>
        </a:defRPr>
      </a:lvl4pPr>
      <a:lvl5pPr marL="1462088" indent="-457200" algn="l" rtl="0" eaLnBrk="1" fontAlgn="base" hangingPunct="1">
        <a:spcBef>
          <a:spcPct val="20000"/>
        </a:spcBef>
        <a:spcAft>
          <a:spcPct val="0"/>
        </a:spcAft>
        <a:buClr>
          <a:srgbClr val="10CF9B"/>
        </a:buClr>
        <a:buSzPct val="65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Century Gothic" panose="020B0502020202020204" pitchFamily="34" charset="0"/>
          <a:ea typeface="+mn-ea"/>
          <a:cs typeface="Arial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0.png"/><Relationship Id="rId4" Type="http://schemas.openxmlformats.org/officeDocument/2006/relationships/image" Target="../media/image17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pPr marL="0" indent="0" algn="ctr">
              <a:buNone/>
            </a:pPr>
            <a:r>
              <a:rPr lang="en-US" alt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Frequency Support Mechanisms in Electricity Grid and Wind Turbine Applications</a:t>
            </a:r>
          </a:p>
          <a:p>
            <a:pPr marL="342900" indent="-342900"/>
            <a:endParaRPr lang="en-US" altLang="en-US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4139952" y="3501008"/>
            <a:ext cx="6408737" cy="18351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Erencan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Duymaz</a:t>
            </a: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Tuesday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October 13</a:t>
            </a:r>
            <a:r>
              <a:rPr lang="en-US" sz="1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652" y="2492896"/>
            <a:ext cx="6372696" cy="4779522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Frequency changes in grid?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16831"/>
            <a:ext cx="8229600" cy="425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448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Renewable Energy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916832"/>
            <a:ext cx="5270242" cy="309634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439652" y="5013176"/>
            <a:ext cx="62646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</a:rPr>
              <a:t>Active Power Curtailment for High Frequencies</a:t>
            </a:r>
            <a:endParaRPr lang="tr-TR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59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Frequency Regulating Mechanisms in Grid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628800"/>
            <a:ext cx="7488832" cy="39604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5589240"/>
            <a:ext cx="8229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Inertial Response, Primary and Secondary Responses</a:t>
            </a:r>
            <a:endParaRPr lang="tr-TR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2149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 txBox="1">
            <a:spLocks/>
          </p:cNvSpPr>
          <p:nvPr/>
        </p:nvSpPr>
        <p:spPr bwMode="auto">
          <a:xfrm>
            <a:off x="457200" y="338138"/>
            <a:ext cx="8229600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800" kern="1200">
                <a:solidFill>
                  <a:srgbClr val="595959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595959"/>
                </a:solidFill>
                <a:latin typeface="Calibri (Headings)"/>
                <a:ea typeface="Calibri (Headings)"/>
                <a:cs typeface="Calibri (Headings)"/>
              </a:defRPr>
            </a:lvl9pPr>
          </a:lstStyle>
          <a:p>
            <a:pPr>
              <a:defRPr/>
            </a:pPr>
            <a:r>
              <a:rPr lang="en-US" dirty="0" smtClean="0"/>
              <a:t>Inertia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/>
              <p:cNvSpPr/>
              <p:nvPr/>
            </p:nvSpPr>
            <p:spPr>
              <a:xfrm>
                <a:off x="3683519" y="4725144"/>
                <a:ext cx="1776961" cy="613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dirty="0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b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l-G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l-G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21" name="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3519" y="4725144"/>
                <a:ext cx="1776961" cy="6138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/>
          <p:cNvSpPr/>
          <p:nvPr/>
        </p:nvSpPr>
        <p:spPr>
          <a:xfrm>
            <a:off x="457200" y="1910295"/>
            <a:ext cx="82296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Inertia = </a:t>
            </a:r>
            <a:r>
              <a:rPr lang="tr-TR" dirty="0" smtClean="0"/>
              <a:t>“resistance </a:t>
            </a:r>
            <a:r>
              <a:rPr lang="tr-TR" dirty="0"/>
              <a:t>to </a:t>
            </a:r>
            <a:r>
              <a:rPr lang="tr-TR" dirty="0" smtClean="0"/>
              <a:t>change</a:t>
            </a:r>
            <a:r>
              <a:rPr lang="en-GB" dirty="0" smtClean="0"/>
              <a:t>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Proportional to rotating masses in the power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Prevents the grid frequency from changing suddenly due to the inherent power release from the kinetic energy of synchronous generators.</a:t>
            </a:r>
          </a:p>
        </p:txBody>
      </p:sp>
    </p:spTree>
    <p:extLst>
      <p:ext uri="{BB962C8B-B14F-4D97-AF65-F5344CB8AC3E}">
        <p14:creationId xmlns:p14="http://schemas.microsoft.com/office/powerpoint/2010/main" val="26184486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Frequency vs Synchronous Speed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152" y="1916832"/>
            <a:ext cx="3021540" cy="12131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1988840"/>
            <a:ext cx="4987330" cy="331236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10762" y="3212976"/>
            <a:ext cx="28803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Synchronous generators ‘inherently’ support the frequency with their inertia!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73723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Frequency Regulating Mechanisms in Grid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628800"/>
            <a:ext cx="7488832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1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Summary so far;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844824"/>
            <a:ext cx="8229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Primary and Secondary Controllers in the grid adjust the frequency!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Primary Controllers acts within a few seconds!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Until the primary controller action frequency decline is arrested by inertial response of the grid!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Larger grid inertia results lower frequency dips and lower ROCOF (rate of change of frequency)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7937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problem with Renewable?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980" y="2125181"/>
            <a:ext cx="4236014" cy="28278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9" y="2125180"/>
            <a:ext cx="4248472" cy="28278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3528" y="5157192"/>
            <a:ext cx="85274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Aggravated grid inertia is decreasing with the increasing renewable penetration! </a:t>
            </a:r>
            <a:endParaRPr lang="tr-TR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Renewable Sources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69" y="2060848"/>
            <a:ext cx="7620000" cy="302895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Solution : Synthetic Inertia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69" y="2060848"/>
            <a:ext cx="7620000" cy="3028950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 rot="5400000">
            <a:off x="7267227" y="1880828"/>
            <a:ext cx="730226" cy="360040"/>
          </a:xfrm>
          <a:prstGeom prst="rightArrow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6304946" y="1280263"/>
            <a:ext cx="2654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 smtClean="0"/>
              <a:t>Frequency is monitored!</a:t>
            </a:r>
            <a:endParaRPr lang="en-GB" sz="1800" dirty="0"/>
          </a:p>
        </p:txBody>
      </p:sp>
      <p:sp>
        <p:nvSpPr>
          <p:cNvPr id="7" name="Right Arrow 6"/>
          <p:cNvSpPr/>
          <p:nvPr/>
        </p:nvSpPr>
        <p:spPr>
          <a:xfrm rot="2828405">
            <a:off x="818722" y="1620297"/>
            <a:ext cx="586408" cy="365113"/>
          </a:xfrm>
          <a:prstGeom prst="rightArrow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1445184" y="1591427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Decrease speed</a:t>
            </a:r>
            <a:endParaRPr lang="en-GB" sz="1800" dirty="0"/>
          </a:p>
        </p:txBody>
      </p:sp>
      <p:sp>
        <p:nvSpPr>
          <p:cNvPr id="9" name="Right Arrow 8"/>
          <p:cNvSpPr/>
          <p:nvPr/>
        </p:nvSpPr>
        <p:spPr>
          <a:xfrm>
            <a:off x="3203848" y="5089798"/>
            <a:ext cx="2520280" cy="360040"/>
          </a:xfrm>
          <a:prstGeom prst="rightArrow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2915816" y="5602317"/>
            <a:ext cx="3312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Inject more power to arrest the frequency decrease! </a:t>
            </a:r>
            <a:endParaRPr lang="en-GB" sz="2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About Me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55576" y="1700808"/>
            <a:ext cx="756084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cs typeface="Arial" panose="020B0604020202020204" pitchFamily="34" charset="0"/>
              </a:rPr>
              <a:t>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cs typeface="Arial" panose="020B0604020202020204" pitchFamily="34" charset="0"/>
              </a:rPr>
              <a:t>BSc</a:t>
            </a:r>
            <a:r>
              <a:rPr lang="en-US" dirty="0">
                <a:cs typeface="Arial" panose="020B0604020202020204" pitchFamily="34" charset="0"/>
              </a:rPr>
              <a:t>. Electrical and Electronics Engineering METU</a:t>
            </a:r>
          </a:p>
          <a:p>
            <a:r>
              <a:rPr lang="en-US" dirty="0" smtClean="0">
                <a:cs typeface="Arial" panose="020B0604020202020204" pitchFamily="34" charset="0"/>
              </a:rPr>
              <a:t>	</a:t>
            </a:r>
            <a:r>
              <a:rPr lang="en-US" sz="1800" dirty="0" smtClean="0">
                <a:cs typeface="Arial" panose="020B0604020202020204" pitchFamily="34" charset="0"/>
              </a:rPr>
              <a:t>Power Systems and Power Electronics 2010-2016</a:t>
            </a:r>
            <a:endParaRPr lang="en-US" sz="2000" dirty="0"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cs typeface="Arial" panose="020B0604020202020204" pitchFamily="34" charset="0"/>
              </a:rPr>
              <a:t>MSc</a:t>
            </a:r>
            <a:r>
              <a:rPr lang="en-US" dirty="0">
                <a:cs typeface="Arial" panose="020B0604020202020204" pitchFamily="34" charset="0"/>
              </a:rPr>
              <a:t>. Electrical and Electronics Engineering METU</a:t>
            </a:r>
          </a:p>
          <a:p>
            <a:r>
              <a:rPr lang="en-US" dirty="0" smtClean="0">
                <a:cs typeface="Arial" panose="020B0604020202020204" pitchFamily="34" charset="0"/>
              </a:rPr>
              <a:t>	</a:t>
            </a:r>
            <a:r>
              <a:rPr lang="en-US" sz="1800" dirty="0" smtClean="0">
                <a:cs typeface="Arial" panose="020B0604020202020204" pitchFamily="34" charset="0"/>
              </a:rPr>
              <a:t>Power </a:t>
            </a:r>
            <a:r>
              <a:rPr lang="en-US" sz="1800" dirty="0">
                <a:cs typeface="Arial" panose="020B0604020202020204" pitchFamily="34" charset="0"/>
              </a:rPr>
              <a:t>Electronics and Electric </a:t>
            </a:r>
            <a:r>
              <a:rPr lang="en-US" sz="1800" dirty="0" smtClean="0">
                <a:cs typeface="Arial" panose="020B0604020202020204" pitchFamily="34" charset="0"/>
              </a:rPr>
              <a:t>Machines 2016-2018 (Expected)</a:t>
            </a:r>
            <a:endParaRPr lang="en-US" sz="2000" dirty="0"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55576" y="3976945"/>
            <a:ext cx="75608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cs typeface="Arial" panose="020B0604020202020204" pitchFamily="34" charset="0"/>
              </a:rPr>
              <a:t>Work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cs typeface="Arial" panose="020B0604020202020204" pitchFamily="34" charset="0"/>
              </a:rPr>
              <a:t>Researcher at </a:t>
            </a:r>
            <a:r>
              <a:rPr lang="en-US" dirty="0" err="1" smtClean="0">
                <a:cs typeface="Arial" panose="020B0604020202020204" pitchFamily="34" charset="0"/>
              </a:rPr>
              <a:t>PowerLab</a:t>
            </a:r>
            <a:r>
              <a:rPr lang="en-US" dirty="0" smtClean="0">
                <a:cs typeface="Arial" panose="020B0604020202020204" pitchFamily="34" charset="0"/>
              </a:rPr>
              <a:t> Research Group</a:t>
            </a:r>
          </a:p>
          <a:p>
            <a:r>
              <a:rPr lang="en-US" dirty="0" smtClean="0">
                <a:cs typeface="Arial" panose="020B0604020202020204" pitchFamily="34" charset="0"/>
              </a:rPr>
              <a:t>Aug 2016 - Present</a:t>
            </a:r>
            <a:endParaRPr lang="en-US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271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8138"/>
            <a:ext cx="8229600" cy="1025525"/>
          </a:xfrm>
        </p:spPr>
        <p:txBody>
          <a:bodyPr/>
          <a:lstStyle/>
          <a:p>
            <a:pPr>
              <a:defRPr/>
            </a:pPr>
            <a:r>
              <a:rPr lang="en-US" dirty="0"/>
              <a:t>Solution : Synthetic Inertia</a:t>
            </a:r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4048908" y="1844824"/>
                <a:ext cx="1046184" cy="3994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8908" y="1844824"/>
                <a:ext cx="1046184" cy="399405"/>
              </a:xfrm>
              <a:prstGeom prst="rect">
                <a:avLst/>
              </a:prstGeom>
              <a:blipFill>
                <a:blip r:embed="rId3"/>
                <a:stretch>
                  <a:fillRect l="-5233" r="-1744" b="-2153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2987824" y="2492896"/>
                <a:ext cx="3166097" cy="7935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dirty="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en-GB" b="0" i="0" dirty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𝑔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𝐽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i="1">
                              <a:latin typeface="Cambria Math" panose="02040503050406030204" pitchFamily="18" charset="0"/>
                            </a:rPr>
                            <m:t>ω</m:t>
                          </m:r>
                        </m:num>
                        <m:den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7824" y="2492896"/>
                <a:ext cx="3166097" cy="79355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 flipV="1">
            <a:off x="4355976" y="2492896"/>
            <a:ext cx="576064" cy="86409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028583" y="3605659"/>
                <a:ext cx="1392111" cy="49173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l-GR" i="1">
                          <a:latin typeface="Cambria Math" panose="02040503050406030204" pitchFamily="18" charset="0"/>
                        </a:rPr>
                        <m:t>ω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8583" y="3605659"/>
                <a:ext cx="1392111" cy="491738"/>
              </a:xfrm>
              <a:prstGeom prst="rect">
                <a:avLst/>
              </a:prstGeom>
              <a:blipFill>
                <a:blip r:embed="rId5"/>
                <a:stretch>
                  <a:fillRect b="-74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Arrow Connector 23"/>
          <p:cNvCxnSpPr/>
          <p:nvPr/>
        </p:nvCxnSpPr>
        <p:spPr>
          <a:xfrm flipV="1">
            <a:off x="4021660" y="3511302"/>
            <a:ext cx="576064" cy="73184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57200" y="4725144"/>
            <a:ext cx="78053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It is possible to increase active power but how much?</a:t>
            </a:r>
            <a:endParaRPr lang="tr-TR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Definition: Inertia Constant (s)</a:t>
            </a:r>
            <a:endParaRPr lang="tr-TR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512" y="1772816"/>
            <a:ext cx="2466975" cy="1190625"/>
          </a:xfrm>
        </p:spPr>
      </p:pic>
      <p:sp>
        <p:nvSpPr>
          <p:cNvPr id="6" name="TextBox 5"/>
          <p:cNvSpPr txBox="1"/>
          <p:nvPr/>
        </p:nvSpPr>
        <p:spPr>
          <a:xfrm>
            <a:off x="457200" y="3068960"/>
            <a:ext cx="7715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/>
              <a:t>Simply, how many seconds you can supply power by using your kinetic energy</a:t>
            </a:r>
            <a:r>
              <a:rPr lang="en-GB" sz="2000" dirty="0" smtClean="0"/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/>
              <a:t>Generator inertia constants vary between 2-9 seconds.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/>
              <a:t>One can imitate a synchronous generator behaviour with desired inertia constant!</a:t>
            </a:r>
            <a:endParaRPr lang="en-GB" sz="2000" dirty="0"/>
          </a:p>
          <a:p>
            <a:endParaRPr lang="en-GB" sz="2000" dirty="0"/>
          </a:p>
          <a:p>
            <a:endParaRPr lang="en-GB" sz="2000" dirty="0" smtClean="0"/>
          </a:p>
        </p:txBody>
      </p:sp>
    </p:spTree>
    <p:extLst>
      <p:ext uri="{BB962C8B-B14F-4D97-AF65-F5344CB8AC3E}">
        <p14:creationId xmlns:p14="http://schemas.microsoft.com/office/powerpoint/2010/main" val="38310058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8138"/>
            <a:ext cx="8229600" cy="1025525"/>
          </a:xfrm>
        </p:spPr>
        <p:txBody>
          <a:bodyPr/>
          <a:lstStyle/>
          <a:p>
            <a:pPr>
              <a:defRPr/>
            </a:pPr>
            <a:r>
              <a:rPr lang="en-US" dirty="0"/>
              <a:t>Solution : Synthetic Inertia</a:t>
            </a:r>
            <a:endParaRPr lang="en-US" dirty="0" smtClean="0"/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1484784"/>
            <a:ext cx="6048672" cy="410445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7200" y="5602317"/>
            <a:ext cx="822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 smtClean="0">
                <a:solidFill>
                  <a:schemeClr val="bg1">
                    <a:lumMod val="50000"/>
                  </a:schemeClr>
                </a:solidFill>
              </a:rPr>
              <a:t>Control Diagram of the Frequency Based Inertial Control</a:t>
            </a:r>
            <a:endParaRPr lang="en-GB" sz="2000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6916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Synthetic inertia:</a:t>
            </a:r>
            <a:endParaRPr lang="tr-TR" dirty="0"/>
          </a:p>
        </p:txBody>
      </p:sp>
      <p:sp>
        <p:nvSpPr>
          <p:cNvPr id="4" name="Rectangle 3"/>
          <p:cNvSpPr/>
          <p:nvPr/>
        </p:nvSpPr>
        <p:spPr>
          <a:xfrm>
            <a:off x="457200" y="1772816"/>
            <a:ext cx="38987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You can imitate the synchronous generator behaviour in the renewables.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All you need is spare energy! 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323528" y="4725144"/>
                <a:ext cx="3166097" cy="7837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𝑎𝑑𝑑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l-GR" i="1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l-GR" i="1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4725144"/>
                <a:ext cx="3166097" cy="78374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1772816"/>
            <a:ext cx="45720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321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8138"/>
            <a:ext cx="8229600" cy="10255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Other Applications-Photovoltaic Systems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2816"/>
            <a:ext cx="5328592" cy="39964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6516216" y="3464095"/>
                <a:ext cx="1766381" cy="613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dirty="0">
                            <a:latin typeface="Cambria Math" panose="02040503050406030204" pitchFamily="18" charset="0"/>
                          </a:rPr>
                          <m:t>E</m:t>
                        </m:r>
                      </m:e>
                      <m:sub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l-G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l-G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tr-TR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6216" y="3464095"/>
                <a:ext cx="1766381" cy="61388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3167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Other Applications-HVDC Transformers</a:t>
            </a:r>
            <a:endParaRPr lang="tr-T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99" y="1698322"/>
            <a:ext cx="4543694" cy="3406067"/>
          </a:xfrm>
        </p:spPr>
      </p:pic>
      <p:sp>
        <p:nvSpPr>
          <p:cNvPr id="6" name="Rectangle 5"/>
          <p:cNvSpPr/>
          <p:nvPr/>
        </p:nvSpPr>
        <p:spPr>
          <a:xfrm>
            <a:off x="470699" y="5301208"/>
            <a:ext cx="842493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dirty="0" smtClean="0"/>
              <a:t>Between Countries such as Turkey-Georgia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dirty="0" smtClean="0"/>
              <a:t>Between Offshore WTs and the substations in the land</a:t>
            </a:r>
            <a:endParaRPr lang="en-US" altLang="en-US" dirty="0"/>
          </a:p>
        </p:txBody>
      </p:sp>
      <p:pic>
        <p:nvPicPr>
          <p:cNvPr id="2050" name="Picture 2" descr="https://www.entsoe.eu/Style%20Library/EntsoePublishingBranding/Images/entsoe-logo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2793931"/>
            <a:ext cx="3644542" cy="1214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13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8138"/>
            <a:ext cx="8229600" cy="10255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Other Applications-Energy Storage Devices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873" y="1844824"/>
            <a:ext cx="5624254" cy="300092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1396" y="4797152"/>
            <a:ext cx="842493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dirty="0" smtClean="0"/>
              <a:t>Battery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dirty="0" smtClean="0"/>
              <a:t>Flywheel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728023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tr-TR" dirty="0" smtClean="0"/>
              <a:t>Conclusion</a:t>
            </a:r>
            <a:endParaRPr 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800" dirty="0" smtClean="0"/>
              <a:t>Renewable Energy and its challenges</a:t>
            </a:r>
          </a:p>
          <a:p>
            <a:r>
              <a:rPr lang="en-GB" altLang="en-US" sz="2800" dirty="0" smtClean="0"/>
              <a:t>Frequency Regulating Mechanisms</a:t>
            </a:r>
            <a:endParaRPr lang="en-GB" altLang="en-US" sz="2800" dirty="0" smtClean="0"/>
          </a:p>
          <a:p>
            <a:r>
              <a:rPr lang="en-GB" altLang="en-US" sz="2800" dirty="0" smtClean="0"/>
              <a:t>Synthetic Inertia in Wind Turbines</a:t>
            </a:r>
          </a:p>
          <a:p>
            <a:r>
              <a:rPr lang="en-GB" altLang="en-US" sz="2800" dirty="0" smtClean="0"/>
              <a:t>Other Applications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tr-TR" dirty="0" smtClean="0"/>
              <a:t>Connection of Turkish Power System to Europe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107" y="1447139"/>
            <a:ext cx="6404060" cy="461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157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tr-TR" dirty="0" smtClean="0"/>
              <a:t>References</a:t>
            </a:r>
            <a:endParaRPr lang="en-US" dirty="0"/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tr-TR" dirty="0"/>
              <a:t>J. Castelló, J. M. Espí, and R. García-Gil, “Development details and performance assessment of a Wind Turbine Emulator,” </a:t>
            </a:r>
            <a:r>
              <a:rPr lang="tr-TR" i="1" dirty="0"/>
              <a:t>Renew. Energy</a:t>
            </a:r>
            <a:r>
              <a:rPr lang="tr-TR" dirty="0"/>
              <a:t>, vol. 86, pp. 848–857, 2016</a:t>
            </a:r>
            <a:r>
              <a:rPr lang="tr-TR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tr-TR" dirty="0"/>
              <a:t>A. Ulbig, T. S. Borsche, and G. Andersson, “Analyzing Rotational Inertia, Grid Topology and their Role for Power System Stability,” </a:t>
            </a:r>
            <a:r>
              <a:rPr lang="tr-TR" i="1" dirty="0"/>
              <a:t>IFAC-PapersOnLine</a:t>
            </a:r>
            <a:r>
              <a:rPr lang="tr-TR" dirty="0"/>
              <a:t>, vol. 48, no. 30, pp. 541–547, 2015</a:t>
            </a:r>
            <a:r>
              <a:rPr lang="tr-TR" dirty="0" smtClean="0"/>
              <a:t>.</a:t>
            </a:r>
            <a:endParaRPr lang="en-GB" dirty="0" smtClean="0"/>
          </a:p>
          <a:p>
            <a:pPr marL="457200" indent="-457200">
              <a:buFont typeface="+mj-lt"/>
              <a:buAutoNum type="arabicPeriod"/>
            </a:pPr>
            <a:r>
              <a:rPr lang="en-GB" dirty="0" smtClean="0"/>
              <a:t>N</a:t>
            </a:r>
            <a:r>
              <a:rPr lang="tr-TR" dirty="0" smtClean="0"/>
              <a:t>.</a:t>
            </a:r>
            <a:r>
              <a:rPr lang="en-GB" dirty="0" smtClean="0"/>
              <a:t> </a:t>
            </a:r>
            <a:r>
              <a:rPr lang="en-GB" dirty="0" err="1" smtClean="0"/>
              <a:t>Güven</a:t>
            </a:r>
            <a:r>
              <a:rPr lang="tr-TR" dirty="0" smtClean="0"/>
              <a:t>, </a:t>
            </a:r>
            <a:r>
              <a:rPr lang="tr-TR" dirty="0"/>
              <a:t>“INTRODUCTION TO POWER SYSTEMS </a:t>
            </a:r>
            <a:r>
              <a:rPr lang="tr-TR" dirty="0" smtClean="0"/>
              <a:t>” </a:t>
            </a:r>
            <a:r>
              <a:rPr lang="tr-TR" i="1" dirty="0"/>
              <a:t>EE 472 POWER SYSTEM ANALYSIS II</a:t>
            </a:r>
          </a:p>
          <a:p>
            <a:pPr marL="0" indent="0">
              <a:buNone/>
            </a:pPr>
            <a:endParaRPr lang="en-US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About 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PowerLab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72" y="1628800"/>
            <a:ext cx="7704856" cy="43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473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95536" y="1052736"/>
            <a:ext cx="8229600" cy="4987925"/>
          </a:xfrm>
        </p:spPr>
        <p:txBody>
          <a:bodyPr/>
          <a:lstStyle/>
          <a:p>
            <a:r>
              <a:rPr lang="tr-TR" sz="3200" dirty="0" smtClean="0">
                <a:latin typeface="Arial" pitchFamily="34" charset="0"/>
                <a:cs typeface="Arial" pitchFamily="34" charset="0"/>
              </a:rPr>
              <a:t>Thank you!</a:t>
            </a:r>
            <a:endParaRPr lang="tr-TR" sz="3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2770" name="Picture 2" descr="C:\Users\erencan\Dropbox\DERSLER\2016-2017 Spring\EE590\Technical Presentation\Images\question-mark_318-5283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160312"/>
            <a:ext cx="3582838" cy="3582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About 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PowerLab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93" y="1758653"/>
            <a:ext cx="3024336" cy="22682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93" y="4026905"/>
            <a:ext cx="3024336" cy="22682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029" y="1758653"/>
            <a:ext cx="2551784" cy="45365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5536" y="2431114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ARC-300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4982375"/>
            <a:ext cx="10070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E-101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7537282" y="3796072"/>
            <a:ext cx="10018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mtClean="0"/>
              <a:t>C-114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422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395536" y="332656"/>
            <a:ext cx="8229600" cy="1025525"/>
          </a:xfrm>
        </p:spPr>
        <p:txBody>
          <a:bodyPr/>
          <a:lstStyle/>
          <a:p>
            <a:pPr>
              <a:defRPr/>
            </a:pPr>
            <a:r>
              <a:rPr lang="en-US" sz="3200" dirty="0" smtClean="0"/>
              <a:t>Outline 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700808"/>
            <a:ext cx="8011616" cy="4114800"/>
          </a:xfrm>
        </p:spPr>
        <p:txBody>
          <a:bodyPr/>
          <a:lstStyle/>
          <a:p>
            <a:pPr>
              <a:defRPr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Renewable Energy Today</a:t>
            </a:r>
          </a:p>
          <a:p>
            <a:pPr>
              <a:defRPr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Renewable Energy Challenges</a:t>
            </a:r>
          </a:p>
          <a:p>
            <a:pPr>
              <a:defRPr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Frequency Responses</a:t>
            </a:r>
          </a:p>
          <a:p>
            <a:pPr>
              <a:defRPr/>
            </a:pPr>
            <a:r>
              <a:rPr lang="tr-T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Synthetic Inertia Implementation in </a:t>
            </a: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Wind Turbines</a:t>
            </a:r>
          </a:p>
          <a:p>
            <a:pPr>
              <a:defRPr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Other Applications</a:t>
            </a:r>
            <a:endParaRPr lang="tr-TR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Renewable Energy Today</a:t>
            </a:r>
          </a:p>
        </p:txBody>
      </p:sp>
      <p:sp>
        <p:nvSpPr>
          <p:cNvPr id="3" name="Rectangle 2"/>
          <p:cNvSpPr/>
          <p:nvPr/>
        </p:nvSpPr>
        <p:spPr>
          <a:xfrm>
            <a:off x="827584" y="3645024"/>
            <a:ext cx="446449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b="1" dirty="0" smtClean="0">
                <a:solidFill>
                  <a:srgbClr val="333333"/>
                </a:solidFill>
                <a:latin typeface="Verdana" panose="020B0604030504040204" pitchFamily="34" charset="0"/>
              </a:rPr>
              <a:t>National Action Plans</a:t>
            </a:r>
            <a:r>
              <a:rPr lang="en-GB" b="1" dirty="0">
                <a:solidFill>
                  <a:srgbClr val="333333"/>
                </a:solidFill>
                <a:latin typeface="Verdana" panose="020B0604030504040204" pitchFamily="34" charset="0"/>
              </a:rPr>
              <a:t> </a:t>
            </a:r>
            <a:r>
              <a:rPr lang="en-GB" dirty="0" smtClean="0">
                <a:solidFill>
                  <a:srgbClr val="333333"/>
                </a:solidFill>
                <a:latin typeface="Verdana" panose="020B0604030504040204" pitchFamily="34" charset="0"/>
              </a:rPr>
              <a:t>which are ranging from </a:t>
            </a:r>
            <a:r>
              <a:rPr lang="en-GB" dirty="0">
                <a:solidFill>
                  <a:srgbClr val="333333"/>
                </a:solidFill>
                <a:latin typeface="Verdana" panose="020B0604030504040204" pitchFamily="34" charset="0"/>
              </a:rPr>
              <a:t>10% in Malta to 49% in </a:t>
            </a:r>
            <a:r>
              <a:rPr lang="en-GB" dirty="0" smtClean="0">
                <a:solidFill>
                  <a:srgbClr val="333333"/>
                </a:solidFill>
                <a:latin typeface="Verdana" panose="020B0604030504040204" pitchFamily="34" charset="0"/>
              </a:rPr>
              <a:t>Sweden. (2009)</a:t>
            </a:r>
            <a:endParaRPr lang="tr-TR" dirty="0"/>
          </a:p>
        </p:txBody>
      </p:sp>
      <p:sp>
        <p:nvSpPr>
          <p:cNvPr id="4" name="Rectangle 3"/>
          <p:cNvSpPr/>
          <p:nvPr/>
        </p:nvSpPr>
        <p:spPr>
          <a:xfrm>
            <a:off x="827584" y="1628800"/>
            <a:ext cx="446449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solidFill>
                  <a:srgbClr val="333333"/>
                </a:solidFill>
                <a:latin typeface="Verdana" panose="020B0604030504040204" pitchFamily="34" charset="0"/>
              </a:rPr>
              <a:t>EU target for 20</a:t>
            </a:r>
            <a:r>
              <a:rPr lang="en-GB" dirty="0">
                <a:solidFill>
                  <a:srgbClr val="333333"/>
                </a:solidFill>
                <a:latin typeface="Verdana" panose="020B0604030504040204" pitchFamily="34" charset="0"/>
              </a:rPr>
              <a:t>% energy from renewable sources </a:t>
            </a:r>
            <a:r>
              <a:rPr lang="en-GB" b="1" dirty="0">
                <a:solidFill>
                  <a:srgbClr val="333333"/>
                </a:solidFill>
                <a:latin typeface="Verdana" panose="020B0604030504040204" pitchFamily="34" charset="0"/>
              </a:rPr>
              <a:t>in gross final consumption</a:t>
            </a:r>
            <a:r>
              <a:rPr lang="en-GB" dirty="0">
                <a:solidFill>
                  <a:srgbClr val="333333"/>
                </a:solidFill>
                <a:latin typeface="Verdana" panose="020B0604030504040204" pitchFamily="34" charset="0"/>
              </a:rPr>
              <a:t> </a:t>
            </a:r>
            <a:r>
              <a:rPr lang="en-GB" dirty="0" smtClean="0">
                <a:solidFill>
                  <a:srgbClr val="333333"/>
                </a:solidFill>
                <a:latin typeface="Verdana" panose="020B0604030504040204" pitchFamily="34" charset="0"/>
              </a:rPr>
              <a:t>for 2020. (2004)</a:t>
            </a:r>
            <a:endParaRPr lang="tr-T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006" y="1628800"/>
            <a:ext cx="3016794" cy="20162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Renewable Energy Today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872" y="1484784"/>
            <a:ext cx="6114256" cy="43258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14400" y="5890385"/>
            <a:ext cx="771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11 EU countries have already reached 2020 targets!!!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26836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Renewable Energy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04111" y="3284984"/>
            <a:ext cx="74168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In the past;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Government buys whatever they generate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Free to disconnect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No ancillary services</a:t>
            </a:r>
            <a:endParaRPr lang="tr-TR" dirty="0"/>
          </a:p>
        </p:txBody>
      </p:sp>
      <p:sp>
        <p:nvSpPr>
          <p:cNvPr id="4" name="TextBox 3"/>
          <p:cNvSpPr txBox="1"/>
          <p:nvPr/>
        </p:nvSpPr>
        <p:spPr>
          <a:xfrm>
            <a:off x="899592" y="1991866"/>
            <a:ext cx="7416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Uncertain Power Generation Profile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No Primary or Secondary controls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9489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Renewable Energy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1772816"/>
            <a:ext cx="6264696" cy="273630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4762002"/>
            <a:ext cx="8229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LVRT requirements for different countries </a:t>
            </a:r>
            <a:endParaRPr lang="tr-TR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32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Custom 3">
      <a:dk1>
        <a:sysClr val="windowText" lastClr="000000"/>
      </a:dk1>
      <a:lt1>
        <a:sysClr val="window" lastClr="FFFFFF"/>
      </a:lt1>
      <a:dk2>
        <a:srgbClr val="FF0000"/>
      </a:dk2>
      <a:lt2>
        <a:srgbClr val="E2DFCC"/>
      </a:lt2>
      <a:accent1>
        <a:srgbClr val="C00000"/>
      </a:accent1>
      <a:accent2>
        <a:srgbClr val="C00000"/>
      </a:accent2>
      <a:accent3>
        <a:srgbClr val="C00000"/>
      </a:accent3>
      <a:accent4>
        <a:srgbClr val="C00000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ＭＳ Ｐ明朝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>
        <a:noFill/>
        <a:ln w="19050"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ETU_EEE_Presentation_Template.potx" id="{E6E03A91-F1FA-4A98-8BA7-ECDF9C3E2C0E}" vid="{82D5DDE7-B8CD-45DF-8E92-2FA8F65DCE9F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Chapter-8</Template>
  <TotalTime>1472215953</TotalTime>
  <Pages>17</Pages>
  <Words>664</Words>
  <Application>Microsoft Office PowerPoint</Application>
  <PresentationFormat>On-screen Show (4:3)</PresentationFormat>
  <Paragraphs>110</Paragraphs>
  <Slides>30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Arial</vt:lpstr>
      <vt:lpstr>Calibri (Headings)</vt:lpstr>
      <vt:lpstr>Cambria Math</vt:lpstr>
      <vt:lpstr>Century Gothic</vt:lpstr>
      <vt:lpstr>Constantia</vt:lpstr>
      <vt:lpstr>Times New Roman</vt:lpstr>
      <vt:lpstr>Verdana</vt:lpstr>
      <vt:lpstr>Wingdings 2</vt:lpstr>
      <vt:lpstr>Flow</vt:lpstr>
      <vt:lpstr>PowerPoint Presentation</vt:lpstr>
      <vt:lpstr>About Me</vt:lpstr>
      <vt:lpstr>About PowerLab</vt:lpstr>
      <vt:lpstr>About PowerLab</vt:lpstr>
      <vt:lpstr>Outline </vt:lpstr>
      <vt:lpstr>Renewable Energy Today</vt:lpstr>
      <vt:lpstr>Renewable Energy Today</vt:lpstr>
      <vt:lpstr>Renewable Energy Challenges</vt:lpstr>
      <vt:lpstr>Renewable Energy Challenges</vt:lpstr>
      <vt:lpstr>How Frequency changes in grid?</vt:lpstr>
      <vt:lpstr>Renewable Energy Challenges</vt:lpstr>
      <vt:lpstr>Frequency Regulating Mechanisms in Grid</vt:lpstr>
      <vt:lpstr>PowerPoint Presentation</vt:lpstr>
      <vt:lpstr>Frequency vs Synchronous Speed</vt:lpstr>
      <vt:lpstr>Frequency Regulating Mechanisms in Grid</vt:lpstr>
      <vt:lpstr>Summary so far;</vt:lpstr>
      <vt:lpstr>What is the problem with Renewable?</vt:lpstr>
      <vt:lpstr>Renewable Sources</vt:lpstr>
      <vt:lpstr>Solution : Synthetic Inertia</vt:lpstr>
      <vt:lpstr>Solution : Synthetic Inertia</vt:lpstr>
      <vt:lpstr>Definition: Inertia Constant (s)</vt:lpstr>
      <vt:lpstr>Solution : Synthetic Inertia</vt:lpstr>
      <vt:lpstr>Synthetic inertia:</vt:lpstr>
      <vt:lpstr>Other Applications-Photovoltaic Systems</vt:lpstr>
      <vt:lpstr>Other Applications-HVDC Transformers</vt:lpstr>
      <vt:lpstr>Other Applications-Energy Storage Devices</vt:lpstr>
      <vt:lpstr>Conclusion</vt:lpstr>
      <vt:lpstr>Connection of Turkish Power System to Europe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</dc:title>
  <dc:subject/>
  <dc:creator>Tayfun AKIN</dc:creator>
  <cp:keywords/>
  <dc:description/>
  <cp:lastModifiedBy>erencan duymaz</cp:lastModifiedBy>
  <cp:revision>129</cp:revision>
  <cp:lastPrinted>1999-12-15T11:28:31Z</cp:lastPrinted>
  <dcterms:created xsi:type="dcterms:W3CDTF">1997-02-27T23:34:28Z</dcterms:created>
  <dcterms:modified xsi:type="dcterms:W3CDTF">2017-10-12T09:54:47Z</dcterms:modified>
</cp:coreProperties>
</file>

<file path=docProps/thumbnail.jpeg>
</file>